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1" name="PlaceHolder 5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603400" y="21337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8617320" y="21337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2589120" y="41065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7" name="PlaceHolder 6"/>
          <p:cNvSpPr>
            <a:spLocks noGrp="1"/>
          </p:cNvSpPr>
          <p:nvPr>
            <p:ph type="body"/>
          </p:nvPr>
        </p:nvSpPr>
        <p:spPr>
          <a:xfrm>
            <a:off x="5603400" y="41065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8" name="PlaceHolder 7"/>
          <p:cNvSpPr>
            <a:spLocks noGrp="1"/>
          </p:cNvSpPr>
          <p:nvPr>
            <p:ph type="body"/>
          </p:nvPr>
        </p:nvSpPr>
        <p:spPr>
          <a:xfrm>
            <a:off x="8617320" y="41065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5603400" y="21337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8617320" y="21337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 type="body"/>
          </p:nvPr>
        </p:nvSpPr>
        <p:spPr>
          <a:xfrm>
            <a:off x="2589120" y="41065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6" name="PlaceHolder 6"/>
          <p:cNvSpPr>
            <a:spLocks noGrp="1"/>
          </p:cNvSpPr>
          <p:nvPr>
            <p:ph type="body"/>
          </p:nvPr>
        </p:nvSpPr>
        <p:spPr>
          <a:xfrm>
            <a:off x="5603400" y="41065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7" name="PlaceHolder 7"/>
          <p:cNvSpPr>
            <a:spLocks noGrp="1"/>
          </p:cNvSpPr>
          <p:nvPr>
            <p:ph type="body"/>
          </p:nvPr>
        </p:nvSpPr>
        <p:spPr>
          <a:xfrm>
            <a:off x="8617320" y="41065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 rtl="1">
              <a:spcBef>
                <a:spcPts val="1417"/>
              </a:spcBef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FE7C4"/>
            </a:gs>
          </a:gsLst>
          <a:path path="circle">
            <a:fillToRect l="25000" t="25000" r="75000" b="7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22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34" name="Freeform 11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cxn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" name="Freeform 12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cxn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" name="Freeform 13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cxn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Freeform 14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cxn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Freeform 15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cxn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Freeform 16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cxn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Freeform 17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Freeform 18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cxn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Freeform 19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cxn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Freeform 20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cxn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Freeform 21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Freeform 22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cxn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3" name="Group 9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14" name="Freeform 27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cxn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Freeform 28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cxn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Freeform 29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cxn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" name="Freeform 30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cxn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" name="Freeform 31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cxn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" name="Freeform 32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cxn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" name="Freeform 33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" name="Freeform 34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cxn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" name="Freeform 35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cxn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" name="Freeform 36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cxn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" name="Freeform 37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" name="Freeform 38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cxn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6" name="Rectangle 6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60" dist="25560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5040" cy="22626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rtl="1">
              <a:lnSpc>
                <a:spcPct val="100000"/>
              </a:lnSpc>
            </a:pPr>
            <a:r>
              <a:rPr lang="en-US" sz="5400" b="0" strike="noStrike" spc="-1">
                <a:solidFill>
                  <a:srgbClr val="262626"/>
                </a:solidFill>
                <a:latin typeface="Century Gothic"/>
              </a:rPr>
              <a:t>Click to edit Master title style</a:t>
            </a:r>
            <a:endParaRPr lang="en-US" sz="54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29D0F8C-9EC8-4F62-9D2A-A709256C4FC4}" type="datetime">
              <a:rPr lang="en-US" sz="900" b="0" strike="noStrike" spc="-1">
                <a:solidFill>
                  <a:srgbClr val="8B8B8B"/>
                </a:solidFill>
                <a:latin typeface="Century Gothic"/>
              </a:rPr>
              <a:t>9/25/2021</a:t>
            </a:fld>
            <a:endParaRPr lang="en-US" sz="900" b="0" strike="noStrike" spc="-1">
              <a:latin typeface="Times New Roman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0" name="Freeform 6"/>
          <p:cNvSpPr/>
          <p:nvPr/>
        </p:nvSpPr>
        <p:spPr>
          <a:xfrm>
            <a:off x="0" y="4323960"/>
            <a:ext cx="1744200" cy="778320"/>
          </a:xfrm>
          <a:custGeom>
            <a:avLst/>
            <a:gdLst/>
            <a:ahLst/>
            <a:cxnLst/>
            <a:rect l="l" t="t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" name="PlaceHolder 4"/>
          <p:cNvSpPr>
            <a:spLocks noGrp="1"/>
          </p:cNvSpPr>
          <p:nvPr>
            <p:ph type="sldNum"/>
          </p:nvPr>
        </p:nvSpPr>
        <p:spPr>
          <a:xfrm>
            <a:off x="531720" y="4529520"/>
            <a:ext cx="77940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0EDA48C9-28E8-44AF-8C78-845FAF03C53E}" type="slidenum">
              <a:rPr lang="en-US" sz="2000" b="0" strike="noStrike" spc="-1">
                <a:solidFill>
                  <a:srgbClr val="FEFFFF"/>
                </a:solidFill>
                <a:latin typeface="Century Gothic"/>
              </a:rPr>
              <a:t>‹#›</a:t>
            </a:fld>
            <a:endParaRPr lang="en-US" sz="2000" b="0" strike="noStrike" spc="-1">
              <a:latin typeface="Times New Roman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 algn="r" rtl="1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404040"/>
                </a:solidFill>
                <a:latin typeface="Century Gothic"/>
              </a:rPr>
              <a:t>Click to edit the outline text format</a:t>
            </a:r>
          </a:p>
          <a:p>
            <a:pPr marL="864000" lvl="1" indent="-324000" algn="r" rtl="1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404040"/>
                </a:solidFill>
                <a:latin typeface="Century Gothic"/>
              </a:rPr>
              <a:t>Second Outline Level</a:t>
            </a:r>
          </a:p>
          <a:p>
            <a:pPr marL="1296000" lvl="2" indent="-288000" algn="r" rtl="1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200" b="0" strike="noStrike" spc="-1">
                <a:solidFill>
                  <a:srgbClr val="404040"/>
                </a:solidFill>
                <a:latin typeface="Century Gothic"/>
              </a:rPr>
              <a:t>Third Outline Level</a:t>
            </a:r>
          </a:p>
          <a:p>
            <a:pPr marL="1728000" lvl="3" indent="-216000" algn="r" rtl="1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404040"/>
                </a:solidFill>
                <a:latin typeface="Century Gothic"/>
              </a:rPr>
              <a:t>Fourth Outline Level</a:t>
            </a:r>
          </a:p>
          <a:p>
            <a:pPr marL="2160000" lvl="4" indent="-216000" algn="r" rtl="1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entury Gothic"/>
              </a:rPr>
              <a:t>Fifth Outline Level</a:t>
            </a:r>
          </a:p>
          <a:p>
            <a:pPr marL="2592000" lvl="5" indent="-216000" algn="r" rtl="1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entury Gothic"/>
              </a:rPr>
              <a:t>Sixth Outline Level</a:t>
            </a:r>
          </a:p>
          <a:p>
            <a:pPr marL="3024000" lvl="6" indent="-216000" algn="r" rtl="1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entury Gothic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FE7C4"/>
            </a:gs>
          </a:gsLst>
          <a:path path="circle">
            <a:fillToRect l="25000" t="25000" r="75000" b="7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22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70" name="Freeform 11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cxn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1" name="Freeform 12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cxn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2" name="Freeform 13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cxn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3" name="Freeform 14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cxn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4" name="Freeform 15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cxn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5" name="Freeform 16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cxn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6" name="Freeform 17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" name="Freeform 18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cxn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" name="Freeform 19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cxn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9" name="Freeform 20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cxn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0" name="Freeform 21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1" name="Freeform 22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cxn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82" name="Group 9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83" name="Freeform 27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cxn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4" name="Freeform 28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cxn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5" name="Freeform 29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cxn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6" name="Freeform 30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cxn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7" name="Freeform 31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cxn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" name="Freeform 32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cxn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9" name="Freeform 33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0" name="Freeform 34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cxn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1" name="Freeform 35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cxn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2" name="Freeform 36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cxn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3" name="Freeform 37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4" name="Freeform 38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cxn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95" name="Rectangle 6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60" dist="25560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>
            <a:noAutofit/>
          </a:bodyPr>
          <a:lstStyle/>
          <a:p>
            <a:pPr rtl="1">
              <a:lnSpc>
                <a:spcPct val="100000"/>
              </a:lnSpc>
            </a:pPr>
            <a:r>
              <a:rPr lang="en-US" sz="3600" b="0" strike="noStrike" spc="-1">
                <a:solidFill>
                  <a:srgbClr val="262626"/>
                </a:solidFill>
                <a:latin typeface="Century Gothic"/>
              </a:rPr>
              <a:t>Click to edit Master title style</a:t>
            </a:r>
            <a:endParaRPr lang="en-US" sz="3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 algn="r" rtl="1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800" b="0" strike="noStrike" spc="-1">
                <a:solidFill>
                  <a:srgbClr val="404040"/>
                </a:solidFill>
                <a:latin typeface="Century Gothic"/>
              </a:rPr>
              <a:t>Edit Master text styles</a:t>
            </a:r>
          </a:p>
          <a:p>
            <a:pPr marL="743040" lvl="1" indent="-285480" algn="r" rtl="1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600" b="0" strike="noStrike" spc="-1">
                <a:solidFill>
                  <a:srgbClr val="404040"/>
                </a:solidFill>
                <a:latin typeface="Century Gothic"/>
              </a:rPr>
              <a:t>Second level</a:t>
            </a:r>
          </a:p>
          <a:p>
            <a:pPr marL="1143000" lvl="2" indent="-228240" algn="r" rtl="1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400" b="0" strike="noStrike" spc="-1">
                <a:solidFill>
                  <a:srgbClr val="404040"/>
                </a:solidFill>
                <a:latin typeface="Century Gothic"/>
              </a:rPr>
              <a:t>Third level</a:t>
            </a:r>
          </a:p>
          <a:p>
            <a:pPr marL="1600200" lvl="3" indent="-228240" algn="r" rtl="1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200" b="0" strike="noStrike" spc="-1">
                <a:solidFill>
                  <a:srgbClr val="404040"/>
                </a:solidFill>
                <a:latin typeface="Century Gothic"/>
              </a:rPr>
              <a:t>Fourth level</a:t>
            </a:r>
          </a:p>
          <a:p>
            <a:pPr marL="2057400" lvl="4" indent="-228240" algn="r" rtl="1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US" sz="1200" b="0" strike="noStrike" spc="-1">
                <a:solidFill>
                  <a:srgbClr val="404040"/>
                </a:solidFill>
                <a:latin typeface="Century Gothic"/>
              </a:rPr>
              <a:t>Fifth level</a:t>
            </a:r>
          </a:p>
        </p:txBody>
      </p:sp>
      <p:sp>
        <p:nvSpPr>
          <p:cNvPr id="98" name="PlaceHolder 3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F69023F6-B6C8-453A-92CA-CB44BF7D2B75}" type="datetime">
              <a:rPr lang="en-US" sz="900" b="0" strike="noStrike" spc="-1">
                <a:solidFill>
                  <a:srgbClr val="8B8B8B"/>
                </a:solidFill>
                <a:latin typeface="Century Gothic"/>
              </a:rPr>
              <a:t>9/25/2021</a:t>
            </a:fld>
            <a:endParaRPr lang="en-US" sz="900" b="0" strike="noStrike" spc="-1">
              <a:latin typeface="Times New Roman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100" name="Freeform 11"/>
          <p:cNvSpPr/>
          <p:nvPr/>
        </p:nvSpPr>
        <p:spPr>
          <a:xfrm flipV="1">
            <a:off x="-3960" y="713880"/>
            <a:ext cx="1588320" cy="506880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1" name="PlaceHolder 5"/>
          <p:cNvSpPr>
            <a:spLocks noGrp="1"/>
          </p:cNvSpPr>
          <p:nvPr>
            <p:ph type="sldNum"/>
          </p:nvPr>
        </p:nvSpPr>
        <p:spPr>
          <a:xfrm>
            <a:off x="531720" y="787680"/>
            <a:ext cx="77940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3B5AC430-DA18-4A37-91F4-75512C57892C}" type="slidenum">
              <a:rPr lang="en-US" sz="2000" b="0" strike="noStrike" spc="-1">
                <a:solidFill>
                  <a:srgbClr val="FEFFFF"/>
                </a:solidFill>
                <a:latin typeface="Century Gothic"/>
              </a:rPr>
              <a:t>‹#›</a:t>
            </a:fld>
            <a:endParaRPr lang="en-US" sz="20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1"/>
          <p:cNvSpPr txBox="1"/>
          <p:nvPr/>
        </p:nvSpPr>
        <p:spPr>
          <a:xfrm>
            <a:off x="1555560" y="208404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rtl="1">
              <a:lnSpc>
                <a:spcPct val="100000"/>
              </a:lnSpc>
            </a:pPr>
            <a:r>
              <a:rPr lang="ar-IQ" sz="5400" b="0" strike="noStrike" spc="-1">
                <a:solidFill>
                  <a:srgbClr val="262626"/>
                </a:solidFill>
                <a:latin typeface="Century Gothic"/>
              </a:rPr>
              <a:t>الصراع</a:t>
            </a:r>
            <a:br/>
            <a:r>
              <a:rPr lang="ar-IQ" sz="5400" b="0" strike="noStrike" spc="-1">
                <a:solidFill>
                  <a:srgbClr val="262626"/>
                </a:solidFill>
                <a:latin typeface="Century Gothic"/>
              </a:rPr>
              <a:t>نموذج ليفين وميلر</a:t>
            </a:r>
            <a:endParaRPr lang="en-US" sz="5400" b="0" strike="noStrike" spc="-1">
              <a:solidFill>
                <a:srgbClr val="000000"/>
              </a:solidFill>
              <a:latin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ontent Placeholder 2"/>
          <p:cNvSpPr txBox="1"/>
          <p:nvPr/>
        </p:nvSpPr>
        <p:spPr>
          <a:xfrm>
            <a:off x="2589120" y="1813680"/>
            <a:ext cx="8915040" cy="40971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ar-SA" sz="2400" b="0" strike="noStrike" spc="-1" dirty="0">
                <a:solidFill>
                  <a:srgbClr val="404040"/>
                </a:solidFill>
                <a:latin typeface="Simplified Arabic"/>
                <a:cs typeface="Simplified Arabic"/>
              </a:rPr>
              <a:t>اقترح العالمين </a:t>
            </a:r>
            <a:r>
              <a:rPr lang="ar-SA" sz="2400" b="1" strike="noStrike" spc="-1" dirty="0">
                <a:solidFill>
                  <a:srgbClr val="00B0F0"/>
                </a:solidFill>
                <a:latin typeface="Simplified Arabic"/>
                <a:cs typeface="Simplified Arabic"/>
              </a:rPr>
              <a:t>ليفين وميلر </a:t>
            </a:r>
            <a:r>
              <a:rPr lang="en-US" sz="2400" b="1" strike="noStrike" spc="-1" dirty="0">
                <a:solidFill>
                  <a:srgbClr val="00B0F0"/>
                </a:solidFill>
                <a:latin typeface="Simplified Arabic"/>
              </a:rPr>
              <a:t>Lewin - Miller </a:t>
            </a:r>
            <a:r>
              <a:rPr lang="ar-IQ" sz="2400" b="1" strike="noStrike" spc="-1" dirty="0">
                <a:solidFill>
                  <a:srgbClr val="00B0F0"/>
                </a:solidFill>
                <a:latin typeface="Simplified Arabic"/>
              </a:rPr>
              <a:t> </a:t>
            </a:r>
            <a:r>
              <a:rPr lang="en-US" sz="2400" b="1" strike="noStrike" spc="-1" dirty="0" err="1">
                <a:solidFill>
                  <a:srgbClr val="00B0F0"/>
                </a:solidFill>
                <a:latin typeface="Simplified Arabic"/>
              </a:rPr>
              <a:t>أسلوبا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مختلفا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لتصنيف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هذا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الصراع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،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حيث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صنفوا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عملية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الصراع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إلى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ثلاثة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أنماط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:</a:t>
            </a:r>
            <a:endParaRPr lang="en-US" sz="24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 algn="just" rtl="1">
              <a:lnSpc>
                <a:spcPct val="15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pos="0" algn="l"/>
              </a:tabLst>
            </a:pPr>
            <a:r>
              <a:rPr lang="ar-SA" sz="2400" b="1" strike="noStrike" spc="-1" dirty="0">
                <a:solidFill>
                  <a:srgbClr val="404040"/>
                </a:solidFill>
                <a:latin typeface="Simplified Arabic"/>
                <a:cs typeface="Simplified Arabic"/>
              </a:rPr>
              <a:t>النمط الاول هو صراع الأحجام – الإقدام  </a:t>
            </a:r>
            <a:r>
              <a:rPr lang="en-US" sz="2400" b="1" strike="noStrike" spc="-1" dirty="0">
                <a:solidFill>
                  <a:srgbClr val="404040"/>
                </a:solidFill>
                <a:latin typeface="Simplified Arabic"/>
              </a:rPr>
              <a:t>approach- avoidance </a:t>
            </a:r>
            <a:endParaRPr lang="en-US" sz="2400" b="0" strike="noStrike" spc="-1" dirty="0">
              <a:solidFill>
                <a:srgbClr val="404040"/>
              </a:solidFill>
              <a:latin typeface="Century Gothic"/>
            </a:endParaRPr>
          </a:p>
          <a:p>
            <a:pPr algn="just" rtl="1"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ar-SA" sz="2400" b="0" strike="noStrike" spc="-1" dirty="0">
                <a:solidFill>
                  <a:srgbClr val="404040"/>
                </a:solidFill>
                <a:latin typeface="Simplified Arabic"/>
                <a:cs typeface="Simplified Arabic"/>
              </a:rPr>
              <a:t>يظهر هذا النمط عندما نشعر </a:t>
            </a:r>
            <a:r>
              <a:rPr lang="ar-SA" sz="2400" b="1" u="sng" strike="noStrike" spc="-1" dirty="0">
                <a:solidFill>
                  <a:srgbClr val="404040"/>
                </a:solidFill>
                <a:uFillTx/>
                <a:latin typeface="Simplified Arabic"/>
                <a:cs typeface="Simplified Arabic"/>
              </a:rPr>
              <a:t>بالانجذاب و الانسحاب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Simplified Arabic"/>
              </a:rPr>
              <a:t> في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Simplified Arabic"/>
              </a:rPr>
              <a:t>نفس</a:t>
            </a:r>
            <a:r>
              <a:rPr lang="en-US" sz="2400" b="0" u="sng" strike="noStrike" spc="-1" dirty="0">
                <a:solidFill>
                  <a:srgbClr val="404040"/>
                </a:solidFill>
                <a:uFillTx/>
                <a:latin typeface="Simplified Arabic"/>
              </a:rPr>
              <a:t> </a:t>
            </a:r>
            <a:r>
              <a:rPr lang="en-US" sz="2400" b="0" u="sng" strike="noStrike" spc="-1" dirty="0" err="1">
                <a:solidFill>
                  <a:srgbClr val="404040"/>
                </a:solidFill>
                <a:uFillTx/>
                <a:latin typeface="Simplified Arabic"/>
              </a:rPr>
              <a:t>الوقت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 repelled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تجاه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نفس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الهدف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.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مثلا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الرغبة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في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اقامة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مشروع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تجاري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أو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محاولة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شراء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شئ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معين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فهذا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يسمى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(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اقدام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)، في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المقابل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التخوف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من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فشل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المشروع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أو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سوء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الاختيار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عند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الشراء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وهذا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يسمى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 (</a:t>
            </a:r>
            <a:r>
              <a:rPr lang="en-US" sz="2400" b="0" strike="noStrike" spc="-1" dirty="0" err="1">
                <a:solidFill>
                  <a:srgbClr val="404040"/>
                </a:solidFill>
                <a:latin typeface="Simplified Arabic"/>
              </a:rPr>
              <a:t>احجام</a:t>
            </a:r>
            <a:r>
              <a:rPr lang="en-US" sz="2400" b="0" strike="noStrike" spc="-1" dirty="0">
                <a:solidFill>
                  <a:srgbClr val="404040"/>
                </a:solidFill>
                <a:latin typeface="Simplified Arabic"/>
              </a:rPr>
              <a:t>).</a:t>
            </a:r>
            <a:endParaRPr lang="en-US" sz="2400" b="0" strike="noStrike" spc="-1" dirty="0">
              <a:solidFill>
                <a:srgbClr val="404040"/>
              </a:solidFill>
              <a:latin typeface="Century Gothic"/>
            </a:endParaRPr>
          </a:p>
          <a:p>
            <a:pPr algn="just" rtl="1"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2400" b="0" strike="noStrike" spc="-1" dirty="0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ontent Placeholder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3500"/>
          </a:bodyPr>
          <a:lstStyle/>
          <a:p>
            <a:pPr algn="just" rtl="1"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marL="343080" indent="-342720" algn="just" rtl="1">
              <a:lnSpc>
                <a:spcPct val="15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pos="0" algn="l"/>
              </a:tabLst>
            </a:pPr>
            <a:r>
              <a:rPr lang="ar-SA" sz="2400" b="1" strike="noStrike" spc="-1">
                <a:solidFill>
                  <a:srgbClr val="404040"/>
                </a:solidFill>
                <a:latin typeface="Simplified Arabic"/>
                <a:cs typeface="Simplified Arabic"/>
              </a:rPr>
              <a:t>النمط الثاني هو صراع الاقدام- الاقدام </a:t>
            </a:r>
            <a:r>
              <a:rPr lang="en-US" sz="2400" b="1" strike="noStrike" spc="-1">
                <a:solidFill>
                  <a:srgbClr val="404040"/>
                </a:solidFill>
                <a:latin typeface="Simplified Arabic"/>
              </a:rPr>
              <a:t>approach- approach </a:t>
            </a:r>
            <a:endParaRPr lang="en-US" sz="2400" b="0" strike="noStrike" spc="-1">
              <a:solidFill>
                <a:srgbClr val="404040"/>
              </a:solidFill>
              <a:latin typeface="Century Gothic"/>
            </a:endParaRPr>
          </a:p>
          <a:p>
            <a:pPr algn="just" rtl="1"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ar-SA" sz="2400" b="0" strike="noStrike" spc="-1">
                <a:solidFill>
                  <a:srgbClr val="404040"/>
                </a:solidFill>
                <a:latin typeface="Simplified Arabic"/>
                <a:cs typeface="Simplified Arabic"/>
              </a:rPr>
              <a:t>يظهر عندما نواجه </a:t>
            </a:r>
            <a:r>
              <a:rPr lang="ar-SA" sz="2400" b="1" u="sng" strike="noStrike" spc="-1">
                <a:solidFill>
                  <a:srgbClr val="404040"/>
                </a:solidFill>
                <a:uFillTx/>
                <a:latin typeface="Simplified Arabic"/>
                <a:cs typeface="Simplified Arabic"/>
              </a:rPr>
              <a:t>خيارين مرغوب فيهما</a:t>
            </a:r>
            <a:r>
              <a:rPr lang="en-US" sz="2400" b="0" strike="noStrike" spc="-1">
                <a:solidFill>
                  <a:srgbClr val="404040"/>
                </a:solidFill>
                <a:latin typeface="Simplified Arabic"/>
              </a:rPr>
              <a:t>. مثلا الزواج يعتبر حدثا مفرحا. الرغبة في الارتباط وتكوين اسرة واكمال نصف الدين فهذا (إقدام)، في مقابل الرغبة في البقاء حرا بدون ارتباط ( وما يترتب على هذا الارتباط من مسؤليات)، السعادة و الراحة التى يمكن ان تتاتى نتيجة الحياة الزوجية مقابل الحاجة لكسر الرتابة و الاعتياد.</a:t>
            </a:r>
            <a:endParaRPr lang="en-US" sz="24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ontent Placeholder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4000"/>
          </a:bodyPr>
          <a:lstStyle/>
          <a:p>
            <a:pPr algn="just" rtl="1"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marL="343080" indent="-342720" algn="just" rtl="1">
              <a:lnSpc>
                <a:spcPct val="15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pos="0" algn="l"/>
              </a:tabLst>
            </a:pPr>
            <a:r>
              <a:rPr lang="ar-SA" sz="2400" b="1" strike="noStrike" spc="-1">
                <a:solidFill>
                  <a:srgbClr val="404040"/>
                </a:solidFill>
                <a:latin typeface="Simplified Arabic"/>
                <a:cs typeface="Simplified Arabic"/>
              </a:rPr>
              <a:t>النمط الثالث هو الاحجام – الاحجام  </a:t>
            </a:r>
            <a:r>
              <a:rPr lang="en-US" sz="2400" b="1" strike="noStrike" spc="-1">
                <a:solidFill>
                  <a:srgbClr val="404040"/>
                </a:solidFill>
                <a:latin typeface="Simplified Arabic"/>
              </a:rPr>
              <a:t>avoidance- avoidance </a:t>
            </a:r>
            <a:endParaRPr lang="en-US" sz="2400" b="0" strike="noStrike" spc="-1">
              <a:solidFill>
                <a:srgbClr val="404040"/>
              </a:solidFill>
              <a:latin typeface="Century Gothic"/>
            </a:endParaRPr>
          </a:p>
          <a:p>
            <a:pPr algn="just" rtl="1"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ar-SA" sz="2400" b="0" strike="noStrike" spc="-1">
                <a:solidFill>
                  <a:srgbClr val="404040"/>
                </a:solidFill>
                <a:latin typeface="Simplified Arabic"/>
                <a:cs typeface="Simplified Arabic"/>
              </a:rPr>
              <a:t>النمط الاخير يظهر عندما نواجه </a:t>
            </a:r>
            <a:r>
              <a:rPr lang="ar-SA" sz="2400" b="1" u="sng" strike="noStrike" spc="-1">
                <a:solidFill>
                  <a:srgbClr val="404040"/>
                </a:solidFill>
                <a:uFillTx/>
                <a:latin typeface="Simplified Arabic"/>
                <a:cs typeface="Simplified Arabic"/>
              </a:rPr>
              <a:t>خيارين مزعجين</a:t>
            </a:r>
            <a:r>
              <a:rPr lang="en-US" sz="2400" b="0" u="sng" strike="noStrike" spc="-1">
                <a:solidFill>
                  <a:srgbClr val="404040"/>
                </a:solidFill>
                <a:uFillTx/>
                <a:latin typeface="Simplified Arabic"/>
              </a:rPr>
              <a:t> في نفس الوقت</a:t>
            </a:r>
            <a:r>
              <a:rPr lang="en-US" sz="2400" b="0" strike="noStrike" spc="-1">
                <a:solidFill>
                  <a:srgbClr val="404040"/>
                </a:solidFill>
                <a:latin typeface="Simplified Arabic"/>
              </a:rPr>
              <a:t> و لكن مع هذا علينا ان نختار احدهما. مثلا، الدخول الى امتحان صعب نشعر باننا غير مستعدين له او عدم الحضور للامتحان وبالتالي الرسوب في المادة . </a:t>
            </a:r>
            <a:endParaRPr lang="en-US" sz="2400" b="0" strike="noStrike" spc="-1">
              <a:solidFill>
                <a:srgbClr val="404040"/>
              </a:solidFill>
              <a:latin typeface="Century Gothic"/>
            </a:endParaRPr>
          </a:p>
          <a:p>
            <a:pPr algn="just" rtl="1"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24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ontent Placeholder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ar-SA" sz="2400" b="0" strike="noStrike" spc="-1">
                <a:solidFill>
                  <a:srgbClr val="404040"/>
                </a:solidFill>
                <a:latin typeface="Simplified Arabic"/>
                <a:cs typeface="Simplified Arabic"/>
              </a:rPr>
              <a:t>الشئ الاكيد والذي نستطيع الخروج به من دراستنا لموضوع الصراع بين الدوافع بانماطها وانواعها اننا غالبا </a:t>
            </a:r>
            <a:r>
              <a:rPr lang="ar-SA" sz="2400" b="1" u="sng" strike="noStrike" spc="-1">
                <a:solidFill>
                  <a:srgbClr val="404040"/>
                </a:solidFill>
                <a:uFillTx/>
                <a:latin typeface="Simplified Arabic"/>
                <a:cs typeface="Simplified Arabic"/>
              </a:rPr>
              <a:t>لانستطيع الحصول على كل شئ. والحياة غالبا مليئة بالصراعات بين اهداف لايمكن تحقيقها في نفس الوقت</a:t>
            </a:r>
            <a:r>
              <a:rPr lang="en-US" sz="2400" b="0" strike="noStrike" spc="-1">
                <a:solidFill>
                  <a:srgbClr val="404040"/>
                </a:solidFill>
                <a:latin typeface="Simplified Arabic"/>
              </a:rPr>
              <a:t>. </a:t>
            </a:r>
            <a:endParaRPr lang="en-US" sz="2400" b="0" strike="noStrike" spc="-1">
              <a:solidFill>
                <a:srgbClr val="404040"/>
              </a:solidFill>
              <a:latin typeface="Century Gothic"/>
            </a:endParaRPr>
          </a:p>
          <a:p>
            <a:pPr algn="just" rtl="1"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ar-SA" sz="2400" b="0" strike="noStrike" spc="-1">
                <a:solidFill>
                  <a:srgbClr val="404040"/>
                </a:solidFill>
                <a:latin typeface="Simplified Arabic"/>
                <a:cs typeface="Simplified Arabic"/>
              </a:rPr>
              <a:t>وغالبا يترتب على عملية الصراع هذه مصير الصحة العقلية و النفسية و الجسمية للانسان. </a:t>
            </a:r>
            <a:r>
              <a:rPr lang="ar-SA" sz="2400" b="0" u="sng" strike="noStrike" spc="-1">
                <a:solidFill>
                  <a:srgbClr val="404040"/>
                </a:solidFill>
                <a:uFillTx/>
                <a:latin typeface="Simplified Arabic"/>
                <a:cs typeface="Simplified Arabic"/>
              </a:rPr>
              <a:t>ان جوهر عملية الصراع كما قلنا سابقا هو الجانب الانفعالي والعاطفي عند عملية اتخاذ القرار</a:t>
            </a:r>
            <a:r>
              <a:rPr lang="en-US" sz="2400" b="0" strike="noStrike" spc="-1">
                <a:solidFill>
                  <a:srgbClr val="404040"/>
                </a:solidFill>
                <a:latin typeface="Simplified Arabic"/>
              </a:rPr>
              <a:t>.  </a:t>
            </a:r>
            <a:endParaRPr lang="en-US" sz="24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ontent Placeholder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7500"/>
          </a:bodyPr>
          <a:lstStyle/>
          <a:p>
            <a:pPr algn="just" rtl="1"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ar-SA" sz="2400" b="0" strike="noStrike" spc="-1">
                <a:solidFill>
                  <a:srgbClr val="404040"/>
                </a:solidFill>
                <a:latin typeface="Simplified Arabic"/>
                <a:cs typeface="Simplified Arabic"/>
              </a:rPr>
              <a:t>وان حالات الصراع الشديدة و التى تتميز بالصراع الفكري المصحوب بانفعالات عنيفة، هذا النوع من الصراعات </a:t>
            </a:r>
            <a:r>
              <a:rPr lang="ar-SA" sz="2400" b="0" u="sng" strike="noStrike" spc="-1">
                <a:solidFill>
                  <a:srgbClr val="404040"/>
                </a:solidFill>
                <a:uFillTx/>
                <a:latin typeface="Simplified Arabic"/>
                <a:cs typeface="Simplified Arabic"/>
              </a:rPr>
              <a:t>له اثر قوي وفعال ربما يتجاوز تاثير الكثير من مسببات المرض المادية</a:t>
            </a:r>
            <a:r>
              <a:rPr lang="en-US" sz="2400" b="0" strike="noStrike" spc="-1">
                <a:solidFill>
                  <a:srgbClr val="404040"/>
                </a:solidFill>
                <a:latin typeface="Simplified Arabic"/>
              </a:rPr>
              <a:t>. </a:t>
            </a:r>
            <a:endParaRPr lang="en-US" sz="2400" b="0" strike="noStrike" spc="-1">
              <a:solidFill>
                <a:srgbClr val="404040"/>
              </a:solidFill>
              <a:latin typeface="Century Gothic"/>
            </a:endParaRPr>
          </a:p>
          <a:p>
            <a:pPr algn="just" rtl="1"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ar-SA" sz="2400" b="0" strike="noStrike" spc="-1">
                <a:solidFill>
                  <a:srgbClr val="404040"/>
                </a:solidFill>
                <a:latin typeface="Simplified Arabic"/>
                <a:cs typeface="Simplified Arabic"/>
              </a:rPr>
              <a:t>فالانفعالات القوية التى تصاحب عملية الصراع تترك بصمتها الواضحة والشديدة على الصحة الجسمية للانسان وتكون البذرة لنشوء اخطر الامراض الجسمية مثلما ان تاثيرها سئ على التكيف النفسي والاجتماعي للانسان. </a:t>
            </a:r>
            <a:endParaRPr lang="en-US" sz="2400" b="0" strike="noStrike" spc="-1">
              <a:solidFill>
                <a:srgbClr val="404040"/>
              </a:solidFill>
              <a:latin typeface="Century Gothic"/>
            </a:endParaRPr>
          </a:p>
          <a:p>
            <a:pPr algn="just" rtl="1">
              <a:lnSpc>
                <a:spcPct val="15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24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</TotalTime>
  <Words>322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Century Gothic</vt:lpstr>
      <vt:lpstr>DejaVu Sans</vt:lpstr>
      <vt:lpstr>Simplified Arabic</vt:lpstr>
      <vt:lpstr>Symbol</vt:lpstr>
      <vt:lpstr>Times New Roman</vt:lpstr>
      <vt:lpstr>Wingdings</vt:lpstr>
      <vt:lpstr>Wingdings 3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الصراع نموذج ليفين وميلر</dc:title>
  <dc:subject/>
  <dc:creator>Rifaat Jasseem</dc:creator>
  <dc:description/>
  <cp:lastModifiedBy>Rifaat Jasseem</cp:lastModifiedBy>
  <cp:revision>6</cp:revision>
  <dcterms:created xsi:type="dcterms:W3CDTF">2020-06-17T19:29:38Z</dcterms:created>
  <dcterms:modified xsi:type="dcterms:W3CDTF">2021-09-25T15:15:38Z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6</vt:i4>
  </property>
</Properties>
</file>